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Poppins Black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WfaXQFI6WU1970gRpB9zCgxtR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Black-bold.fntdata"/><Relationship Id="rId25" Type="http://schemas.openxmlformats.org/officeDocument/2006/relationships/font" Target="fonts/Poppins-boldItalic.fntdata"/><Relationship Id="rId28" Type="http://customschemas.google.com/relationships/presentationmetadata" Target="metadata"/><Relationship Id="rId27" Type="http://schemas.openxmlformats.org/officeDocument/2006/relationships/font" Target="fonts/Poppins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3328cebb5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d3328ceb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36a6f2a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d36a6f2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6a6f2ab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d36a6f2a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35f9912b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d35f9912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360b7424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d360b742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60b742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360b742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35f9912b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d35f9912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35f9912b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d35f9912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62f9928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f62f9928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328cebb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3328ceb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3328ceb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d3328ceb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d3328cebb5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3328cebb5_0_3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ÁGIL DE GESTÃO DE PROJETOS - SCRUM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2d3328cebb5_0_3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</a:rPr>
              <a:t>SCRUM</a:t>
            </a:r>
            <a:endParaRPr b="1" i="0" sz="2400" u="none" cap="none" strike="noStrike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Proposta - 30/09 ou  02/10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(ciclo) 1 - </a:t>
            </a:r>
            <a:r>
              <a:rPr lang="pt-BR" sz="2400">
                <a:solidFill>
                  <a:schemeClr val="dk1"/>
                </a:solidFill>
              </a:rPr>
              <a:t>14</a:t>
            </a: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/10</a:t>
            </a:r>
            <a:r>
              <a:rPr lang="pt-BR" sz="2400">
                <a:solidFill>
                  <a:schemeClr val="dk1"/>
                </a:solidFill>
              </a:rPr>
              <a:t> ou 16/10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(ciclo) 2 - </a:t>
            </a:r>
            <a:r>
              <a:rPr lang="pt-BR" sz="2400">
                <a:solidFill>
                  <a:schemeClr val="dk1"/>
                </a:solidFill>
              </a:rPr>
              <a:t>28</a:t>
            </a: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</a:t>
            </a:r>
            <a:r>
              <a:rPr lang="pt-BR" sz="2400">
                <a:solidFill>
                  <a:schemeClr val="dk1"/>
                </a:solidFill>
              </a:rPr>
              <a:t>0 ou 30/10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(ciclo) 3 - </a:t>
            </a:r>
            <a:r>
              <a:rPr lang="pt-BR" sz="2400">
                <a:solidFill>
                  <a:schemeClr val="dk1"/>
                </a:solidFill>
              </a:rPr>
              <a:t>11</a:t>
            </a: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</a:t>
            </a:r>
            <a:r>
              <a:rPr lang="pt-BR" sz="2400">
                <a:solidFill>
                  <a:schemeClr val="dk1"/>
                </a:solidFill>
              </a:rPr>
              <a:t>1 ou 13/11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Sprint (ciclo) 4 - 25/11 ou 27/11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d36a6f2a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d36a6f2abd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- </a:t>
            </a:r>
            <a:r>
              <a:rPr b="1" lang="pt-BR" sz="2800">
                <a:solidFill>
                  <a:schemeClr val="dk1"/>
                </a:solidFill>
              </a:rPr>
              <a:t>Product Owner (PO)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2d36a6f2abd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O Product Owner (PO) no Scrum desempenha um papel crucial para o sucesso do projeto. Aqui estão algumas das principais atribuições: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Gerenciar o Backlog do Produto</a:t>
            </a:r>
            <a:r>
              <a:rPr lang="pt-BR" sz="2000">
                <a:solidFill>
                  <a:schemeClr val="dk1"/>
                </a:solidFill>
              </a:rPr>
              <a:t>: O PO é responsável por criar, manter e priorizar o backlog do produto, garantindo que ele reflita as necessidades e prioridades do cliente e do negócio.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Definir a Visão do Produto</a:t>
            </a:r>
            <a:r>
              <a:rPr lang="pt-BR" sz="2000">
                <a:solidFill>
                  <a:schemeClr val="dk1"/>
                </a:solidFill>
              </a:rPr>
              <a:t>: O PO deve ter uma compreensão clara da visão do produto e comunicar essa visão à equipe, stakeholders e usuários.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Colaborar com Stakeholders</a:t>
            </a:r>
            <a:r>
              <a:rPr lang="pt-BR" sz="2000">
                <a:solidFill>
                  <a:schemeClr val="dk1"/>
                </a:solidFill>
              </a:rPr>
              <a:t>: O PO atua como a principal ligação entre a equipe de desenvolvimento e os stakeholders, coletando feedback e alinhando expectativas.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Priorizar Requisitos</a:t>
            </a:r>
            <a:r>
              <a:rPr lang="pt-BR" sz="2000">
                <a:solidFill>
                  <a:schemeClr val="dk1"/>
                </a:solidFill>
              </a:rPr>
              <a:t>: O PO deve decidir quais itens do backlog devem ser priorizados, equilibrando o valor do negócio e a viabilidade técnica.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d36a6f2abd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36a6f2abd_0_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- </a:t>
            </a:r>
            <a:r>
              <a:rPr b="1" lang="pt-BR" sz="2800">
                <a:solidFill>
                  <a:schemeClr val="dk1"/>
                </a:solidFill>
              </a:rPr>
              <a:t>Product Owner (PO)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2d36a6f2abd_0_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Aceitar ou Rejeitar Trabalhos Concluídos</a:t>
            </a:r>
            <a:r>
              <a:rPr lang="pt-BR" sz="2000">
                <a:solidFill>
                  <a:schemeClr val="dk1"/>
                </a:solidFill>
              </a:rPr>
              <a:t>: O PO tem a responsabilidade de aceitar ou rejeitar o trabalho realizado pela equipe de desenvolvimento com base nos critérios de aceitação.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Participar das Cerimônias Scrum</a:t>
            </a:r>
            <a:r>
              <a:rPr lang="pt-BR" sz="2000">
                <a:solidFill>
                  <a:schemeClr val="dk1"/>
                </a:solidFill>
              </a:rPr>
              <a:t>: O PO deve estar presente nas reuniões Scrum, como a Sprint Planning, Sprint Review e Retrospective, para fornecer orientações e feedback.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Comunicação Clara</a:t>
            </a:r>
            <a:r>
              <a:rPr lang="pt-BR" sz="2000">
                <a:solidFill>
                  <a:schemeClr val="dk1"/>
                </a:solidFill>
              </a:rPr>
              <a:t>: O PO deve se comunicar de forma clara e eficaz com a equipe de desenvolvimento, garantindo que todos entendam as prioridades e requisitos.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Maximizar o Valor do Produto</a:t>
            </a:r>
            <a:r>
              <a:rPr lang="pt-BR" sz="2000">
                <a:solidFill>
                  <a:schemeClr val="dk1"/>
                </a:solidFill>
              </a:rPr>
              <a:t>: O PO busca constantemente maneiras de maximizar o valor do produto, utilizando métricas e feedback para informar decisões.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d35f9912b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d35f9912b3_0_14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PBL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g2d35f9912b3_0_14"/>
          <p:cNvSpPr txBox="1"/>
          <p:nvPr/>
        </p:nvSpPr>
        <p:spPr>
          <a:xfrm>
            <a:off x="1646400" y="1104175"/>
            <a:ext cx="10270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0000"/>
                </a:solidFill>
              </a:rPr>
              <a:t>O que é PBL?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0000"/>
                </a:solidFill>
              </a:rPr>
              <a:t>Uma metodologia baseada na resolução de problemas (Barrows, 1986).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d360b7424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d360b7424f_0_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Princípios PBL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d360b7424f_0_7"/>
          <p:cNvSpPr txBox="1"/>
          <p:nvPr/>
        </p:nvSpPr>
        <p:spPr>
          <a:xfrm>
            <a:off x="1646400" y="1104175"/>
            <a:ext cx="102708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0000"/>
                </a:solidFill>
              </a:rPr>
              <a:t>1.Todas as tarefas são ancoradas em um problema.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E69138"/>
                </a:solidFill>
              </a:rPr>
              <a:t>2. O estudante sente-se dono do problema.</a:t>
            </a:r>
            <a:endParaRPr sz="21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0000"/>
                </a:solidFill>
              </a:rPr>
              <a:t>3. O problema é real.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0000FF"/>
                </a:solidFill>
              </a:rPr>
              <a:t>4. O ambiente de aprendizagem reflete a realidade do mercado de trabalho. </a:t>
            </a:r>
            <a:endParaRPr sz="2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E69138"/>
                </a:solidFill>
              </a:rPr>
              <a:t>5. O estudante conduz o processo de resolução do problema.</a:t>
            </a:r>
            <a:endParaRPr sz="21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F0000"/>
                </a:solidFill>
              </a:rPr>
              <a:t>6. O problema é complexo.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38761D"/>
                </a:solidFill>
              </a:rPr>
              <a:t>7. Soluções são analisadas antes de serem implementadas.</a:t>
            </a:r>
            <a:endParaRPr sz="2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E69138"/>
                </a:solidFill>
              </a:rPr>
              <a:t>8. O estudante reflete sobre o conteúdo aprendido e o processo de aprendizagem.</a:t>
            </a:r>
            <a:endParaRPr sz="21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E69138"/>
                </a:solidFill>
              </a:rPr>
              <a:t>9. Os estudantes aprendem de forma colaborativa e multidirecional.</a:t>
            </a:r>
            <a:endParaRPr sz="21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dk1"/>
                </a:solidFill>
              </a:rPr>
              <a:t>10. Avaliações e </a:t>
            </a:r>
            <a:r>
              <a:rPr i="1" lang="pt-BR" sz="2100">
                <a:solidFill>
                  <a:schemeClr val="dk1"/>
                </a:solidFill>
              </a:rPr>
              <a:t>feedbacks</a:t>
            </a:r>
            <a:r>
              <a:rPr lang="pt-BR" sz="2100">
                <a:solidFill>
                  <a:schemeClr val="dk1"/>
                </a:solidFill>
              </a:rPr>
              <a:t> contínuos.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d360b7424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360b7424f_0_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Processo PBL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g2d360b7424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387" y="1039650"/>
            <a:ext cx="4833225" cy="46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d35f9912b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d35f9912b3_0_2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5W2H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2d35f9912b3_0_2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O 5W2H é uma ferramenta de gestão que ajuda na organização e no planejamento de projetos, tarefas ou processos.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d35f9912b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d35f9912b3_0_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5W2H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2d35f9912b3_0_7"/>
          <p:cNvSpPr txBox="1"/>
          <p:nvPr/>
        </p:nvSpPr>
        <p:spPr>
          <a:xfrm>
            <a:off x="1646400" y="1230425"/>
            <a:ext cx="10270800" cy="4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chemeClr val="dk1"/>
                </a:solidFill>
              </a:rPr>
              <a:t>O nome vem das iniciais em inglês das perguntas que devem ser respondidas: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chemeClr val="dk1"/>
                </a:solidFill>
              </a:rPr>
              <a:t>5W</a:t>
            </a:r>
            <a:r>
              <a:rPr lang="pt-BR" sz="2100">
                <a:solidFill>
                  <a:schemeClr val="dk1"/>
                </a:solidFill>
              </a:rPr>
              <a:t>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What?</a:t>
            </a:r>
            <a:r>
              <a:rPr lang="pt-BR" sz="2100">
                <a:solidFill>
                  <a:schemeClr val="dk1"/>
                </a:solidFill>
              </a:rPr>
              <a:t> (O quê?) – O que será feito?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Why?</a:t>
            </a:r>
            <a:r>
              <a:rPr lang="pt-BR" sz="2100">
                <a:solidFill>
                  <a:schemeClr val="dk1"/>
                </a:solidFill>
              </a:rPr>
              <a:t> (Por quê?) – Qual é a razão ou o objetivo?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Who?</a:t>
            </a:r>
            <a:r>
              <a:rPr lang="pt-BR" sz="2100">
                <a:solidFill>
                  <a:schemeClr val="dk1"/>
                </a:solidFill>
              </a:rPr>
              <a:t> (Quem?) – Quem será responsável?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When?</a:t>
            </a:r>
            <a:r>
              <a:rPr lang="pt-BR" sz="2100">
                <a:solidFill>
                  <a:schemeClr val="dk1"/>
                </a:solidFill>
              </a:rPr>
              <a:t> (Quando?) – Qual é o prazo?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Where?</a:t>
            </a:r>
            <a:r>
              <a:rPr lang="pt-BR" sz="2100">
                <a:solidFill>
                  <a:schemeClr val="dk1"/>
                </a:solidFill>
              </a:rPr>
              <a:t> (Onde?) – Onde será realizado?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chemeClr val="dk1"/>
                </a:solidFill>
              </a:rPr>
              <a:t>2H</a:t>
            </a:r>
            <a:r>
              <a:rPr lang="pt-BR" sz="2100">
                <a:solidFill>
                  <a:schemeClr val="dk1"/>
                </a:solidFill>
              </a:rPr>
              <a:t>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How?</a:t>
            </a:r>
            <a:r>
              <a:rPr lang="pt-BR" sz="2100">
                <a:solidFill>
                  <a:schemeClr val="dk1"/>
                </a:solidFill>
              </a:rPr>
              <a:t> (Como?) – Como será feito?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b="1" lang="pt-BR" sz="2100">
                <a:solidFill>
                  <a:schemeClr val="dk1"/>
                </a:solidFill>
              </a:rPr>
              <a:t>How much?</a:t>
            </a:r>
            <a:r>
              <a:rPr lang="pt-BR" sz="2100">
                <a:solidFill>
                  <a:schemeClr val="dk1"/>
                </a:solidFill>
              </a:rPr>
              <a:t> (Quanto?) – Qual será o custo?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f62f9928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f62f992837_0_7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 de Software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g2f62f992837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4349" y="1257250"/>
            <a:ext cx="7974900" cy="45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d3328cebb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d3328cebb5_0_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Quadro de atividades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g2d3328cebb5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7500" y="1586799"/>
            <a:ext cx="10270800" cy="32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d3328ceb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d3328cebb5_0_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 de Software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2d3328cebb5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cada mês temos o mínimo de 2 sprints(15 e 30) por time de desenvolvimento, o máximo de 4 (um por semana).</a:t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